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21"/>
  </p:handoutMasterIdLst>
  <p:sldIdLst>
    <p:sldId id="256" r:id="rId5"/>
    <p:sldId id="257" r:id="rId6"/>
    <p:sldId id="273" r:id="rId7"/>
    <p:sldId id="258" r:id="rId8"/>
    <p:sldId id="274" r:id="rId9"/>
    <p:sldId id="259" r:id="rId10"/>
    <p:sldId id="260" r:id="rId11"/>
    <p:sldId id="262" r:id="rId12"/>
    <p:sldId id="261" r:id="rId13"/>
    <p:sldId id="263" r:id="rId14"/>
    <p:sldId id="264" r:id="rId15"/>
    <p:sldId id="265" r:id="rId16"/>
    <p:sldId id="269" r:id="rId17"/>
    <p:sldId id="271" r:id="rId18"/>
    <p:sldId id="266" r:id="rId19"/>
    <p:sldId id="270" r:id="rId20"/>
  </p:sldIdLst>
  <p:sldSz cx="12192000" cy="6858000"/>
  <p:notesSz cx="6865938" cy="9998075"/>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F7DF30-6EF0-4E5F-B791-AEE4C4B47EBB}" v="3" dt="2025-03-07T14:53:59.0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2" autoAdjust="0"/>
    <p:restoredTop sz="94660"/>
  </p:normalViewPr>
  <p:slideViewPr>
    <p:cSldViewPr snapToGrid="0">
      <p:cViewPr varScale="1">
        <p:scale>
          <a:sx n="82" d="100"/>
          <a:sy n="82" d="100"/>
        </p:scale>
        <p:origin x="9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é Ponger" userId="cbe0c044-850e-4708-bd42-77295c995d48" providerId="ADAL" clId="{F8F7DF30-6EF0-4E5F-B791-AEE4C4B47EBB}"/>
    <pc:docChg chg="modSld">
      <pc:chgData name="André Ponger" userId="cbe0c044-850e-4708-bd42-77295c995d48" providerId="ADAL" clId="{F8F7DF30-6EF0-4E5F-B791-AEE4C4B47EBB}" dt="2025-03-07T15:15:11.479" v="4" actId="1076"/>
      <pc:docMkLst>
        <pc:docMk/>
      </pc:docMkLst>
      <pc:sldChg chg="addSp modSp mod">
        <pc:chgData name="André Ponger" userId="cbe0c044-850e-4708-bd42-77295c995d48" providerId="ADAL" clId="{F8F7DF30-6EF0-4E5F-B791-AEE4C4B47EBB}" dt="2025-03-07T15:15:11.479" v="4" actId="1076"/>
        <pc:sldMkLst>
          <pc:docMk/>
          <pc:sldMk cId="477167801" sldId="273"/>
        </pc:sldMkLst>
        <pc:picChg chg="add mod">
          <ac:chgData name="André Ponger" userId="cbe0c044-850e-4708-bd42-77295c995d48" providerId="ADAL" clId="{F8F7DF30-6EF0-4E5F-B791-AEE4C4B47EBB}" dt="2025-03-07T14:53:59.072" v="2" actId="1076"/>
          <ac:picMkLst>
            <pc:docMk/>
            <pc:sldMk cId="477167801" sldId="273"/>
            <ac:picMk id="4" creationId="{ADEEBA49-988A-2A6F-B31E-EA9448BAC005}"/>
          </ac:picMkLst>
        </pc:picChg>
        <pc:picChg chg="mod">
          <ac:chgData name="André Ponger" userId="cbe0c044-850e-4708-bd42-77295c995d48" providerId="ADAL" clId="{F8F7DF30-6EF0-4E5F-B791-AEE4C4B47EBB}" dt="2025-03-07T15:15:11.479" v="4" actId="1076"/>
          <ac:picMkLst>
            <pc:docMk/>
            <pc:sldMk cId="477167801" sldId="273"/>
            <ac:picMk id="7" creationId="{49931DFF-91C0-B403-D068-06841FD55FCB}"/>
          </ac:picMkLst>
        </pc:picChg>
        <pc:picChg chg="mod">
          <ac:chgData name="André Ponger" userId="cbe0c044-850e-4708-bd42-77295c995d48" providerId="ADAL" clId="{F8F7DF30-6EF0-4E5F-B791-AEE4C4B47EBB}" dt="2025-03-07T14:53:37.264" v="0" actId="1076"/>
          <ac:picMkLst>
            <pc:docMk/>
            <pc:sldMk cId="477167801" sldId="273"/>
            <ac:picMk id="1034" creationId="{17EC7A1C-11AA-C9EA-07AE-A68B0E2FB22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5240" cy="501640"/>
          </a:xfrm>
          <a:prstGeom prst="rect">
            <a:avLst/>
          </a:prstGeom>
        </p:spPr>
        <p:txBody>
          <a:bodyPr vert="horz" lIns="96359" tIns="48180" rIns="96359" bIns="48180" rtlCol="0"/>
          <a:lstStyle>
            <a:lvl1pPr algn="l">
              <a:defRPr sz="1300"/>
            </a:lvl1pPr>
          </a:lstStyle>
          <a:p>
            <a:endParaRPr lang="nl-NL"/>
          </a:p>
        </p:txBody>
      </p:sp>
      <p:sp>
        <p:nvSpPr>
          <p:cNvPr id="3" name="Tijdelijke aanduiding voor datum 2"/>
          <p:cNvSpPr>
            <a:spLocks noGrp="1"/>
          </p:cNvSpPr>
          <p:nvPr>
            <p:ph type="dt" sz="quarter" idx="1"/>
          </p:nvPr>
        </p:nvSpPr>
        <p:spPr>
          <a:xfrm>
            <a:off x="3889109" y="0"/>
            <a:ext cx="2975240" cy="501640"/>
          </a:xfrm>
          <a:prstGeom prst="rect">
            <a:avLst/>
          </a:prstGeom>
        </p:spPr>
        <p:txBody>
          <a:bodyPr vert="horz" lIns="96359" tIns="48180" rIns="96359" bIns="48180" rtlCol="0"/>
          <a:lstStyle>
            <a:lvl1pPr algn="r">
              <a:defRPr sz="1300"/>
            </a:lvl1pPr>
          </a:lstStyle>
          <a:p>
            <a:fld id="{8D7FAD5C-2AD4-4A60-8612-0244273DDA92}" type="datetimeFigureOut">
              <a:rPr lang="nl-NL" smtClean="0"/>
              <a:t>7-3-2025</a:t>
            </a:fld>
            <a:endParaRPr lang="nl-NL"/>
          </a:p>
        </p:txBody>
      </p:sp>
      <p:sp>
        <p:nvSpPr>
          <p:cNvPr id="4" name="Tijdelijke aanduiding voor voettekst 3"/>
          <p:cNvSpPr>
            <a:spLocks noGrp="1"/>
          </p:cNvSpPr>
          <p:nvPr>
            <p:ph type="ftr" sz="quarter" idx="2"/>
          </p:nvPr>
        </p:nvSpPr>
        <p:spPr>
          <a:xfrm>
            <a:off x="0" y="9496437"/>
            <a:ext cx="2975240" cy="501639"/>
          </a:xfrm>
          <a:prstGeom prst="rect">
            <a:avLst/>
          </a:prstGeom>
        </p:spPr>
        <p:txBody>
          <a:bodyPr vert="horz" lIns="96359" tIns="48180" rIns="96359" bIns="48180" rtlCol="0" anchor="b"/>
          <a:lstStyle>
            <a:lvl1pPr algn="l">
              <a:defRPr sz="1300"/>
            </a:lvl1pPr>
          </a:lstStyle>
          <a:p>
            <a:endParaRPr lang="nl-NL"/>
          </a:p>
        </p:txBody>
      </p:sp>
      <p:sp>
        <p:nvSpPr>
          <p:cNvPr id="5" name="Tijdelijke aanduiding voor dianummer 4"/>
          <p:cNvSpPr>
            <a:spLocks noGrp="1"/>
          </p:cNvSpPr>
          <p:nvPr>
            <p:ph type="sldNum" sz="quarter" idx="3"/>
          </p:nvPr>
        </p:nvSpPr>
        <p:spPr>
          <a:xfrm>
            <a:off x="3889109" y="9496437"/>
            <a:ext cx="2975240" cy="501639"/>
          </a:xfrm>
          <a:prstGeom prst="rect">
            <a:avLst/>
          </a:prstGeom>
        </p:spPr>
        <p:txBody>
          <a:bodyPr vert="horz" lIns="96359" tIns="48180" rIns="96359" bIns="48180" rtlCol="0" anchor="b"/>
          <a:lstStyle>
            <a:lvl1pPr algn="r">
              <a:defRPr sz="1300"/>
            </a:lvl1pPr>
          </a:lstStyle>
          <a:p>
            <a:fld id="{B1065F77-17D1-4394-A054-F3B6A3BF902E}" type="slidenum">
              <a:rPr lang="nl-NL" smtClean="0"/>
              <a:t>‹nr.›</a:t>
            </a:fld>
            <a:endParaRPr lang="nl-NL"/>
          </a:p>
        </p:txBody>
      </p:sp>
    </p:spTree>
    <p:extLst>
      <p:ext uri="{BB962C8B-B14F-4D97-AF65-F5344CB8AC3E}">
        <p14:creationId xmlns:p14="http://schemas.microsoft.com/office/powerpoint/2010/main" val="309859297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D730A9CE-8F28-4608-B84E-845EA84F96B3}" type="datetimeFigureOut">
              <a:rPr lang="nl-NL" smtClean="0"/>
              <a:t>7-3-2025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38A9FC5-0DDC-4D0B-9251-C8116ABC102D}" type="slidenum">
              <a:rPr lang="nl-NL" smtClean="0"/>
              <a:t>‹nr.›</a:t>
            </a:fld>
            <a:endParaRPr lang="nl-NL"/>
          </a:p>
        </p:txBody>
      </p:sp>
    </p:spTree>
    <p:extLst>
      <p:ext uri="{BB962C8B-B14F-4D97-AF65-F5344CB8AC3E}">
        <p14:creationId xmlns:p14="http://schemas.microsoft.com/office/powerpoint/2010/main" val="1784993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D730A9CE-8F28-4608-B84E-845EA84F96B3}" type="datetimeFigureOut">
              <a:rPr lang="nl-NL" smtClean="0"/>
              <a:t>7-3-2025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38A9FC5-0DDC-4D0B-9251-C8116ABC102D}" type="slidenum">
              <a:rPr lang="nl-NL" smtClean="0"/>
              <a:t>‹nr.›</a:t>
            </a:fld>
            <a:endParaRPr lang="nl-NL"/>
          </a:p>
        </p:txBody>
      </p:sp>
    </p:spTree>
    <p:extLst>
      <p:ext uri="{BB962C8B-B14F-4D97-AF65-F5344CB8AC3E}">
        <p14:creationId xmlns:p14="http://schemas.microsoft.com/office/powerpoint/2010/main" val="2829525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D730A9CE-8F28-4608-B84E-845EA84F96B3}" type="datetimeFigureOut">
              <a:rPr lang="nl-NL" smtClean="0"/>
              <a:t>7-3-2025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38A9FC5-0DDC-4D0B-9251-C8116ABC102D}" type="slidenum">
              <a:rPr lang="nl-NL" smtClean="0"/>
              <a:t>‹nr.›</a:t>
            </a:fld>
            <a:endParaRPr lang="nl-NL"/>
          </a:p>
        </p:txBody>
      </p:sp>
    </p:spTree>
    <p:extLst>
      <p:ext uri="{BB962C8B-B14F-4D97-AF65-F5344CB8AC3E}">
        <p14:creationId xmlns:p14="http://schemas.microsoft.com/office/powerpoint/2010/main" val="2187024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D730A9CE-8F28-4608-B84E-845EA84F96B3}" type="datetimeFigureOut">
              <a:rPr lang="nl-NL" smtClean="0"/>
              <a:t>7-3-2025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38A9FC5-0DDC-4D0B-9251-C8116ABC102D}" type="slidenum">
              <a:rPr lang="nl-NL" smtClean="0"/>
              <a:t>‹nr.›</a:t>
            </a:fld>
            <a:endParaRPr lang="nl-NL"/>
          </a:p>
        </p:txBody>
      </p:sp>
    </p:spTree>
    <p:extLst>
      <p:ext uri="{BB962C8B-B14F-4D97-AF65-F5344CB8AC3E}">
        <p14:creationId xmlns:p14="http://schemas.microsoft.com/office/powerpoint/2010/main" val="3491524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D730A9CE-8F28-4608-B84E-845EA84F96B3}" type="datetimeFigureOut">
              <a:rPr lang="nl-NL" smtClean="0"/>
              <a:t>7-3-2025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38A9FC5-0DDC-4D0B-9251-C8116ABC102D}" type="slidenum">
              <a:rPr lang="nl-NL" smtClean="0"/>
              <a:t>‹nr.›</a:t>
            </a:fld>
            <a:endParaRPr lang="nl-NL"/>
          </a:p>
        </p:txBody>
      </p:sp>
    </p:spTree>
    <p:extLst>
      <p:ext uri="{BB962C8B-B14F-4D97-AF65-F5344CB8AC3E}">
        <p14:creationId xmlns:p14="http://schemas.microsoft.com/office/powerpoint/2010/main" val="2567171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D730A9CE-8F28-4608-B84E-845EA84F96B3}" type="datetimeFigureOut">
              <a:rPr lang="nl-NL" smtClean="0"/>
              <a:t>7-3-2025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38A9FC5-0DDC-4D0B-9251-C8116ABC102D}" type="slidenum">
              <a:rPr lang="nl-NL" smtClean="0"/>
              <a:t>‹nr.›</a:t>
            </a:fld>
            <a:endParaRPr lang="nl-NL"/>
          </a:p>
        </p:txBody>
      </p:sp>
    </p:spTree>
    <p:extLst>
      <p:ext uri="{BB962C8B-B14F-4D97-AF65-F5344CB8AC3E}">
        <p14:creationId xmlns:p14="http://schemas.microsoft.com/office/powerpoint/2010/main" val="3477110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D730A9CE-8F28-4608-B84E-845EA84F96B3}" type="datetimeFigureOut">
              <a:rPr lang="nl-NL" smtClean="0"/>
              <a:t>7-3-2025</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F38A9FC5-0DDC-4D0B-9251-C8116ABC102D}" type="slidenum">
              <a:rPr lang="nl-NL" smtClean="0"/>
              <a:t>‹nr.›</a:t>
            </a:fld>
            <a:endParaRPr lang="nl-NL"/>
          </a:p>
        </p:txBody>
      </p:sp>
    </p:spTree>
    <p:extLst>
      <p:ext uri="{BB962C8B-B14F-4D97-AF65-F5344CB8AC3E}">
        <p14:creationId xmlns:p14="http://schemas.microsoft.com/office/powerpoint/2010/main" val="2843636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D730A9CE-8F28-4608-B84E-845EA84F96B3}" type="datetimeFigureOut">
              <a:rPr lang="nl-NL" smtClean="0"/>
              <a:t>7-3-2025</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F38A9FC5-0DDC-4D0B-9251-C8116ABC102D}" type="slidenum">
              <a:rPr lang="nl-NL" smtClean="0"/>
              <a:t>‹nr.›</a:t>
            </a:fld>
            <a:endParaRPr lang="nl-NL"/>
          </a:p>
        </p:txBody>
      </p:sp>
    </p:spTree>
    <p:extLst>
      <p:ext uri="{BB962C8B-B14F-4D97-AF65-F5344CB8AC3E}">
        <p14:creationId xmlns:p14="http://schemas.microsoft.com/office/powerpoint/2010/main" val="2730287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730A9CE-8F28-4608-B84E-845EA84F96B3}" type="datetimeFigureOut">
              <a:rPr lang="nl-NL" smtClean="0"/>
              <a:t>7-3-2025</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F38A9FC5-0DDC-4D0B-9251-C8116ABC102D}" type="slidenum">
              <a:rPr lang="nl-NL" smtClean="0"/>
              <a:t>‹nr.›</a:t>
            </a:fld>
            <a:endParaRPr lang="nl-NL"/>
          </a:p>
        </p:txBody>
      </p:sp>
    </p:spTree>
    <p:extLst>
      <p:ext uri="{BB962C8B-B14F-4D97-AF65-F5344CB8AC3E}">
        <p14:creationId xmlns:p14="http://schemas.microsoft.com/office/powerpoint/2010/main" val="1812958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D730A9CE-8F28-4608-B84E-845EA84F96B3}" type="datetimeFigureOut">
              <a:rPr lang="nl-NL" smtClean="0"/>
              <a:t>7-3-2025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38A9FC5-0DDC-4D0B-9251-C8116ABC102D}" type="slidenum">
              <a:rPr lang="nl-NL" smtClean="0"/>
              <a:t>‹nr.›</a:t>
            </a:fld>
            <a:endParaRPr lang="nl-NL"/>
          </a:p>
        </p:txBody>
      </p:sp>
    </p:spTree>
    <p:extLst>
      <p:ext uri="{BB962C8B-B14F-4D97-AF65-F5344CB8AC3E}">
        <p14:creationId xmlns:p14="http://schemas.microsoft.com/office/powerpoint/2010/main" val="1448546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D730A9CE-8F28-4608-B84E-845EA84F96B3}" type="datetimeFigureOut">
              <a:rPr lang="nl-NL" smtClean="0"/>
              <a:t>7-3-2025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38A9FC5-0DDC-4D0B-9251-C8116ABC102D}" type="slidenum">
              <a:rPr lang="nl-NL" smtClean="0"/>
              <a:t>‹nr.›</a:t>
            </a:fld>
            <a:endParaRPr lang="nl-NL"/>
          </a:p>
        </p:txBody>
      </p:sp>
    </p:spTree>
    <p:extLst>
      <p:ext uri="{BB962C8B-B14F-4D97-AF65-F5344CB8AC3E}">
        <p14:creationId xmlns:p14="http://schemas.microsoft.com/office/powerpoint/2010/main" val="1000523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30A9CE-8F28-4608-B84E-845EA84F96B3}" type="datetimeFigureOut">
              <a:rPr lang="nl-NL" smtClean="0"/>
              <a:t>7-3-2025</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8A9FC5-0DDC-4D0B-9251-C8116ABC102D}" type="slidenum">
              <a:rPr lang="nl-NL" smtClean="0"/>
              <a:t>‹nr.›</a:t>
            </a:fld>
            <a:endParaRPr lang="nl-NL"/>
          </a:p>
        </p:txBody>
      </p:sp>
    </p:spTree>
    <p:extLst>
      <p:ext uri="{BB962C8B-B14F-4D97-AF65-F5344CB8AC3E}">
        <p14:creationId xmlns:p14="http://schemas.microsoft.com/office/powerpoint/2010/main" val="3263960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bestuurderscentraal.n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23383" y="379296"/>
            <a:ext cx="9144000" cy="2387600"/>
          </a:xfrm>
        </p:spPr>
        <p:txBody>
          <a:bodyPr>
            <a:normAutofit fontScale="90000"/>
          </a:bodyPr>
          <a:lstStyle/>
          <a:p>
            <a:r>
              <a:rPr lang="nl-NL" b="1" dirty="0"/>
              <a:t>WELKOM bij de zesde workshop van SCALA bestuurscoaching </a:t>
            </a:r>
            <a:br>
              <a:rPr lang="nl-NL" b="1" dirty="0"/>
            </a:br>
            <a:endParaRPr lang="nl-NL" b="1" dirty="0"/>
          </a:p>
        </p:txBody>
      </p:sp>
      <p:sp>
        <p:nvSpPr>
          <p:cNvPr id="3" name="Ondertitel 2"/>
          <p:cNvSpPr>
            <a:spLocks noGrp="1"/>
          </p:cNvSpPr>
          <p:nvPr>
            <p:ph type="subTitle" idx="1"/>
          </p:nvPr>
        </p:nvSpPr>
        <p:spPr>
          <a:xfrm>
            <a:off x="1102770" y="2389086"/>
            <a:ext cx="9144000" cy="1655762"/>
          </a:xfrm>
        </p:spPr>
        <p:txBody>
          <a:bodyPr>
            <a:noAutofit/>
          </a:bodyPr>
          <a:lstStyle/>
          <a:p>
            <a:r>
              <a:rPr lang="nl-NL" sz="19900" b="1" dirty="0">
                <a:solidFill>
                  <a:srgbClr val="FF0000"/>
                </a:solidFill>
              </a:rPr>
              <a:t>GELD</a:t>
            </a:r>
          </a:p>
        </p:txBody>
      </p:sp>
      <p:pic>
        <p:nvPicPr>
          <p:cNvPr id="4" name="Afbeelding 3"/>
          <p:cNvPicPr>
            <a:picLocks noChangeAspect="1"/>
          </p:cNvPicPr>
          <p:nvPr/>
        </p:nvPicPr>
        <p:blipFill>
          <a:blip r:embed="rId2"/>
          <a:stretch>
            <a:fillRect/>
          </a:stretch>
        </p:blipFill>
        <p:spPr>
          <a:xfrm>
            <a:off x="9416425" y="4471416"/>
            <a:ext cx="2301917" cy="1936868"/>
          </a:xfrm>
          <a:prstGeom prst="rect">
            <a:avLst/>
          </a:prstGeom>
        </p:spPr>
      </p:pic>
    </p:spTree>
    <p:extLst>
      <p:ext uri="{BB962C8B-B14F-4D97-AF65-F5344CB8AC3E}">
        <p14:creationId xmlns:p14="http://schemas.microsoft.com/office/powerpoint/2010/main" val="111146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70109" y="2688997"/>
            <a:ext cx="10515600" cy="1325563"/>
          </a:xfrm>
        </p:spPr>
        <p:txBody>
          <a:bodyPr>
            <a:noAutofit/>
          </a:bodyPr>
          <a:lstStyle/>
          <a:p>
            <a:r>
              <a:rPr lang="nl-NL" sz="16600" b="1" dirty="0">
                <a:solidFill>
                  <a:srgbClr val="FF0000"/>
                </a:solidFill>
              </a:rPr>
              <a:t>PAUZE</a:t>
            </a:r>
          </a:p>
        </p:txBody>
      </p:sp>
      <p:sp>
        <p:nvSpPr>
          <p:cNvPr id="3" name="Tijdelijke aanduiding voor inhoud 2"/>
          <p:cNvSpPr>
            <a:spLocks noGrp="1"/>
          </p:cNvSpPr>
          <p:nvPr>
            <p:ph idx="1"/>
          </p:nvPr>
        </p:nvSpPr>
        <p:spPr>
          <a:xfrm>
            <a:off x="2129116" y="4719917"/>
            <a:ext cx="9224683" cy="1457045"/>
          </a:xfrm>
        </p:spPr>
        <p:txBody>
          <a:bodyPr/>
          <a:lstStyle/>
          <a:p>
            <a:endParaRPr lang="nl-NL" dirty="0"/>
          </a:p>
        </p:txBody>
      </p:sp>
      <p:pic>
        <p:nvPicPr>
          <p:cNvPr id="4" name="Tijdelijke aanduiding voor inhoud 3"/>
          <p:cNvPicPr>
            <a:picLocks noChangeAspect="1"/>
          </p:cNvPicPr>
          <p:nvPr/>
        </p:nvPicPr>
        <p:blipFill>
          <a:blip r:embed="rId2"/>
          <a:stretch>
            <a:fillRect/>
          </a:stretch>
        </p:blipFill>
        <p:spPr>
          <a:xfrm>
            <a:off x="8700248" y="4014560"/>
            <a:ext cx="2918011" cy="2457536"/>
          </a:xfrm>
          <a:prstGeom prst="rect">
            <a:avLst/>
          </a:prstGeom>
        </p:spPr>
      </p:pic>
    </p:spTree>
    <p:extLst>
      <p:ext uri="{BB962C8B-B14F-4D97-AF65-F5344CB8AC3E}">
        <p14:creationId xmlns:p14="http://schemas.microsoft.com/office/powerpoint/2010/main" val="322937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rgbClr val="FF0000"/>
                </a:solidFill>
              </a:rPr>
              <a:t>PENNINGMEESTERSCHAP</a:t>
            </a:r>
          </a:p>
        </p:txBody>
      </p:sp>
      <p:sp>
        <p:nvSpPr>
          <p:cNvPr id="3" name="Tijdelijke aanduiding voor inhoud 2"/>
          <p:cNvSpPr>
            <a:spLocks noGrp="1"/>
          </p:cNvSpPr>
          <p:nvPr>
            <p:ph idx="1"/>
          </p:nvPr>
        </p:nvSpPr>
        <p:spPr/>
        <p:txBody>
          <a:bodyPr/>
          <a:lstStyle/>
          <a:p>
            <a:r>
              <a:rPr lang="nl-NL" b="1" dirty="0">
                <a:solidFill>
                  <a:srgbClr val="FF0000"/>
                </a:solidFill>
              </a:rPr>
              <a:t>STELLINGEN:</a:t>
            </a:r>
          </a:p>
          <a:p>
            <a:endParaRPr lang="nl-NL" dirty="0"/>
          </a:p>
          <a:p>
            <a:r>
              <a:rPr lang="nl-NL" dirty="0"/>
              <a:t>Een penningmeester moet verstand van boekhouden hebben.</a:t>
            </a:r>
          </a:p>
          <a:p>
            <a:r>
              <a:rPr lang="nl-NL" dirty="0"/>
              <a:t>Penningmeesters zijn een uitstervend ras.</a:t>
            </a:r>
          </a:p>
          <a:p>
            <a:r>
              <a:rPr lang="nl-NL" dirty="0"/>
              <a:t>Zonder boekhoudprogramma of </a:t>
            </a:r>
            <a:r>
              <a:rPr lang="nl-NL" dirty="0" err="1"/>
              <a:t>exel</a:t>
            </a:r>
            <a:r>
              <a:rPr lang="nl-NL" dirty="0"/>
              <a:t> geen penningmeester.</a:t>
            </a:r>
          </a:p>
          <a:p>
            <a:r>
              <a:rPr lang="nl-NL" dirty="0"/>
              <a:t>Kan iemand zonder boekhoudkundige kennis penningmeester zijn?</a:t>
            </a:r>
          </a:p>
          <a:p>
            <a:endParaRPr lang="nl-NL" dirty="0"/>
          </a:p>
          <a:p>
            <a:endParaRPr lang="nl-NL" dirty="0"/>
          </a:p>
          <a:p>
            <a:endParaRPr lang="nl-NL" dirty="0"/>
          </a:p>
          <a:p>
            <a:endParaRPr lang="nl-NL" dirty="0"/>
          </a:p>
        </p:txBody>
      </p:sp>
      <p:pic>
        <p:nvPicPr>
          <p:cNvPr id="4" name="Tijdelijke aanduiding voor inhoud 3"/>
          <p:cNvPicPr>
            <a:picLocks noChangeAspect="1"/>
          </p:cNvPicPr>
          <p:nvPr/>
        </p:nvPicPr>
        <p:blipFill>
          <a:blip r:embed="rId2"/>
          <a:stretch>
            <a:fillRect/>
          </a:stretch>
        </p:blipFill>
        <p:spPr>
          <a:xfrm>
            <a:off x="10206318" y="5258884"/>
            <a:ext cx="1600199" cy="1347681"/>
          </a:xfrm>
          <a:prstGeom prst="rect">
            <a:avLst/>
          </a:prstGeom>
        </p:spPr>
      </p:pic>
    </p:spTree>
    <p:extLst>
      <p:ext uri="{BB962C8B-B14F-4D97-AF65-F5344CB8AC3E}">
        <p14:creationId xmlns:p14="http://schemas.microsoft.com/office/powerpoint/2010/main" val="1296491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solidFill>
                  <a:srgbClr val="FF0000"/>
                </a:solidFill>
              </a:rPr>
              <a:t>Project AOV:</a:t>
            </a:r>
            <a:br>
              <a:rPr lang="nl-NL" dirty="0">
                <a:solidFill>
                  <a:srgbClr val="FF0000"/>
                </a:solidFill>
              </a:rPr>
            </a:br>
            <a:r>
              <a:rPr lang="nl-NL" dirty="0">
                <a:solidFill>
                  <a:srgbClr val="FF0000"/>
                </a:solidFill>
              </a:rPr>
              <a:t>administratieve ondersteuning verenigingen</a:t>
            </a:r>
          </a:p>
        </p:txBody>
      </p:sp>
      <p:sp>
        <p:nvSpPr>
          <p:cNvPr id="3" name="Tijdelijke aanduiding voor inhoud 2"/>
          <p:cNvSpPr>
            <a:spLocks noGrp="1"/>
          </p:cNvSpPr>
          <p:nvPr>
            <p:ph idx="1"/>
          </p:nvPr>
        </p:nvSpPr>
        <p:spPr/>
        <p:txBody>
          <a:bodyPr>
            <a:normAutofit lnSpcReduction="10000"/>
          </a:bodyPr>
          <a:lstStyle/>
          <a:p>
            <a:r>
              <a:rPr lang="nl-NL" dirty="0"/>
              <a:t>Penningmeesters hebben veel werk aan de boekhouding.</a:t>
            </a:r>
          </a:p>
          <a:p>
            <a:r>
              <a:rPr lang="nl-NL" dirty="0"/>
              <a:t>Ze zijn steeds moeilijker te vinden.</a:t>
            </a:r>
          </a:p>
          <a:p>
            <a:r>
              <a:rPr lang="nl-NL" dirty="0"/>
              <a:t>Onze vraag was: kan het ook simpeler?</a:t>
            </a:r>
          </a:p>
          <a:p>
            <a:endParaRPr lang="nl-NL" dirty="0"/>
          </a:p>
          <a:p>
            <a:pPr marL="0" indent="0">
              <a:buNone/>
            </a:pPr>
            <a:endParaRPr lang="nl-NL" dirty="0"/>
          </a:p>
          <a:p>
            <a:r>
              <a:rPr lang="nl-NL" dirty="0"/>
              <a:t>We hebben gezocht naar een eenvoudig boekhoudprogramma</a:t>
            </a:r>
          </a:p>
          <a:p>
            <a:r>
              <a:rPr lang="nl-NL" dirty="0"/>
              <a:t>Dat is CONSCRIBO geworden.</a:t>
            </a:r>
          </a:p>
          <a:p>
            <a:r>
              <a:rPr lang="nl-NL" dirty="0"/>
              <a:t>We hebben ook een administratiekantoor LISE in HAULERWIJK</a:t>
            </a:r>
          </a:p>
          <a:p>
            <a:r>
              <a:rPr lang="nl-NL" dirty="0"/>
              <a:t>Deze twee werken voor jullie samen.</a:t>
            </a:r>
          </a:p>
        </p:txBody>
      </p:sp>
      <p:pic>
        <p:nvPicPr>
          <p:cNvPr id="4" name="Tijdelijke aanduiding voor inhoud 3"/>
          <p:cNvPicPr>
            <a:picLocks noChangeAspect="1"/>
          </p:cNvPicPr>
          <p:nvPr/>
        </p:nvPicPr>
        <p:blipFill>
          <a:blip r:embed="rId2"/>
          <a:stretch>
            <a:fillRect/>
          </a:stretch>
        </p:blipFill>
        <p:spPr>
          <a:xfrm>
            <a:off x="10836088" y="5740948"/>
            <a:ext cx="1035423" cy="872029"/>
          </a:xfrm>
          <a:prstGeom prst="rect">
            <a:avLst/>
          </a:prstGeom>
        </p:spPr>
      </p:pic>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1752" y="4624755"/>
            <a:ext cx="2398220" cy="479644"/>
          </a:xfrm>
          <a:prstGeom prst="rect">
            <a:avLst/>
          </a:prstGeom>
        </p:spPr>
      </p:pic>
    </p:spTree>
    <p:extLst>
      <p:ext uri="{BB962C8B-B14F-4D97-AF65-F5344CB8AC3E}">
        <p14:creationId xmlns:p14="http://schemas.microsoft.com/office/powerpoint/2010/main" val="1763373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solidFill>
                  <a:srgbClr val="FF0000"/>
                </a:solidFill>
              </a:rPr>
              <a:t>Conscribo en Lise</a:t>
            </a:r>
          </a:p>
        </p:txBody>
      </p:sp>
      <p:sp>
        <p:nvSpPr>
          <p:cNvPr id="3" name="Tijdelijke aanduiding voor inhoud 2"/>
          <p:cNvSpPr>
            <a:spLocks noGrp="1"/>
          </p:cNvSpPr>
          <p:nvPr>
            <p:ph idx="1"/>
          </p:nvPr>
        </p:nvSpPr>
        <p:spPr/>
        <p:txBody>
          <a:bodyPr/>
          <a:lstStyle/>
          <a:p>
            <a:r>
              <a:rPr lang="nl-NL" dirty="0"/>
              <a:t>Lise gaat in 2025 de administratie voeren van verenigingen</a:t>
            </a:r>
          </a:p>
          <a:p>
            <a:r>
              <a:rPr lang="nl-NL" dirty="0"/>
              <a:t>Lise doet dit pro-deo. </a:t>
            </a:r>
          </a:p>
          <a:p>
            <a:r>
              <a:rPr lang="nl-NL" dirty="0"/>
              <a:t>Verenigingen nemen een abonnement bij Conscribo  </a:t>
            </a:r>
          </a:p>
          <a:p>
            <a:r>
              <a:rPr lang="nl-NL" dirty="0"/>
              <a:t>€ 12,15  per maand incl. BTW</a:t>
            </a:r>
          </a:p>
          <a:p>
            <a:r>
              <a:rPr lang="nl-NL" dirty="0"/>
              <a:t>Lise kijkt aan het eind van het jaar wat de verenigingenboekhouding werkelijk heeft gekost.</a:t>
            </a:r>
          </a:p>
          <a:p>
            <a:r>
              <a:rPr lang="nl-NL" dirty="0"/>
              <a:t>Op basis daarvan krijgen verenigingen een aanbod.</a:t>
            </a:r>
          </a:p>
          <a:p>
            <a:r>
              <a:rPr lang="nl-NL" dirty="0"/>
              <a:t>Voor het ontbrekende deel vragen we subsidie aan.</a:t>
            </a:r>
          </a:p>
          <a:p>
            <a:endParaRPr lang="nl-NL" dirty="0"/>
          </a:p>
          <a:p>
            <a:endParaRPr lang="nl-NL" dirty="0"/>
          </a:p>
        </p:txBody>
      </p:sp>
      <p:pic>
        <p:nvPicPr>
          <p:cNvPr id="4" name="Afbeelding 3"/>
          <p:cNvPicPr>
            <a:picLocks noChangeAspect="1"/>
          </p:cNvPicPr>
          <p:nvPr/>
        </p:nvPicPr>
        <p:blipFill>
          <a:blip r:embed="rId2"/>
          <a:stretch>
            <a:fillRect/>
          </a:stretch>
        </p:blipFill>
        <p:spPr>
          <a:xfrm>
            <a:off x="10838643" y="5875998"/>
            <a:ext cx="1030313" cy="871804"/>
          </a:xfrm>
          <a:prstGeom prst="rect">
            <a:avLst/>
          </a:prstGeom>
        </p:spPr>
      </p:pic>
    </p:spTree>
    <p:extLst>
      <p:ext uri="{BB962C8B-B14F-4D97-AF65-F5344CB8AC3E}">
        <p14:creationId xmlns:p14="http://schemas.microsoft.com/office/powerpoint/2010/main" val="2076211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Wat hoeft niet meer?</a:t>
            </a:r>
            <a:br>
              <a:rPr lang="nl-NL" dirty="0"/>
            </a:br>
            <a:br>
              <a:rPr lang="nl-NL" dirty="0"/>
            </a:br>
            <a:br>
              <a:rPr lang="nl-NL" dirty="0"/>
            </a:br>
            <a:br>
              <a:rPr lang="nl-NL" dirty="0"/>
            </a:br>
            <a:br>
              <a:rPr lang="nl-NL" dirty="0"/>
            </a:br>
            <a:br>
              <a:rPr lang="nl-NL" dirty="0"/>
            </a:br>
            <a:br>
              <a:rPr lang="nl-NL" dirty="0"/>
            </a:br>
            <a:br>
              <a:rPr lang="nl-NL" dirty="0"/>
            </a:br>
            <a:br>
              <a:rPr lang="nl-NL" dirty="0"/>
            </a:br>
            <a:br>
              <a:rPr lang="nl-NL" dirty="0"/>
            </a:br>
            <a:br>
              <a:rPr lang="nl-NL" dirty="0"/>
            </a:br>
            <a:br>
              <a:rPr lang="nl-NL" dirty="0"/>
            </a:br>
            <a:br>
              <a:rPr lang="nl-NL" dirty="0"/>
            </a:br>
            <a:r>
              <a:rPr lang="nl-NL" b="1" dirty="0">
                <a:solidFill>
                  <a:srgbClr val="FF0000"/>
                </a:solidFill>
              </a:rPr>
              <a:t>Wat hoeft niet meer?</a:t>
            </a:r>
            <a:br>
              <a:rPr lang="nl-NL" dirty="0"/>
            </a:br>
            <a:br>
              <a:rPr lang="nl-NL" dirty="0"/>
            </a:br>
            <a:r>
              <a:rPr lang="nl-NL" b="1" dirty="0"/>
              <a:t>Bijhouden van de facturen</a:t>
            </a:r>
            <a:br>
              <a:rPr lang="nl-NL" b="1" dirty="0"/>
            </a:br>
            <a:r>
              <a:rPr lang="nl-NL" b="1" dirty="0"/>
              <a:t>Innen van de contributie</a:t>
            </a:r>
            <a:br>
              <a:rPr lang="nl-NL" b="1" dirty="0"/>
            </a:br>
            <a:r>
              <a:rPr lang="nl-NL" b="1" dirty="0"/>
              <a:t>Bijhouden van de financiële administratie</a:t>
            </a:r>
            <a:br>
              <a:rPr lang="nl-NL" b="1" dirty="0"/>
            </a:br>
            <a:r>
              <a:rPr lang="nl-NL" b="1" dirty="0"/>
              <a:t>Het maken van de jaarrekening</a:t>
            </a:r>
            <a:br>
              <a:rPr lang="nl-NL" b="1" dirty="0"/>
            </a:br>
            <a:r>
              <a:rPr lang="nl-NL" b="1" dirty="0"/>
              <a:t>Een overzicht voor de kascontrole</a:t>
            </a:r>
            <a:br>
              <a:rPr lang="nl-NL" b="1" dirty="0"/>
            </a:br>
            <a:r>
              <a:rPr lang="nl-NL" b="1" dirty="0"/>
              <a:t>Het maken van de begroting</a:t>
            </a:r>
            <a:br>
              <a:rPr lang="nl-NL" b="1" dirty="0"/>
            </a:br>
            <a:br>
              <a:rPr lang="nl-NL" b="1" dirty="0"/>
            </a:br>
            <a:br>
              <a:rPr lang="nl-NL" b="1" dirty="0"/>
            </a:br>
            <a:br>
              <a:rPr lang="nl-NL" dirty="0"/>
            </a:br>
            <a:br>
              <a:rPr lang="nl-NL" dirty="0"/>
            </a:br>
            <a:endParaRPr lang="nl-NL" dirty="0"/>
          </a:p>
        </p:txBody>
      </p:sp>
      <p:pic>
        <p:nvPicPr>
          <p:cNvPr id="4" name="Tijdelijke aanduiding voor inhoud 3"/>
          <p:cNvPicPr>
            <a:picLocks noGrp="1" noChangeAspect="1"/>
          </p:cNvPicPr>
          <p:nvPr>
            <p:ph idx="1"/>
          </p:nvPr>
        </p:nvPicPr>
        <p:blipFill>
          <a:blip r:embed="rId2"/>
          <a:stretch>
            <a:fillRect/>
          </a:stretch>
        </p:blipFill>
        <p:spPr>
          <a:xfrm>
            <a:off x="10728454" y="5688623"/>
            <a:ext cx="1057738" cy="890822"/>
          </a:xfrm>
          <a:prstGeom prst="rect">
            <a:avLst/>
          </a:prstGeom>
        </p:spPr>
      </p:pic>
    </p:spTree>
    <p:extLst>
      <p:ext uri="{BB962C8B-B14F-4D97-AF65-F5344CB8AC3E}">
        <p14:creationId xmlns:p14="http://schemas.microsoft.com/office/powerpoint/2010/main" val="3918888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Conscribo ledenlijst</a:t>
            </a:r>
          </a:p>
        </p:txBody>
      </p:sp>
      <p:pic>
        <p:nvPicPr>
          <p:cNvPr id="4" name="Tijdelijke aanduiding voor inhoud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343" y="1690687"/>
            <a:ext cx="12126967" cy="4091547"/>
          </a:xfrm>
        </p:spPr>
      </p:pic>
      <p:pic>
        <p:nvPicPr>
          <p:cNvPr id="5" name="Afbeelding 4"/>
          <p:cNvPicPr>
            <a:picLocks noChangeAspect="1"/>
          </p:cNvPicPr>
          <p:nvPr/>
        </p:nvPicPr>
        <p:blipFill>
          <a:blip r:embed="rId3"/>
          <a:stretch>
            <a:fillRect/>
          </a:stretch>
        </p:blipFill>
        <p:spPr>
          <a:xfrm>
            <a:off x="11026902" y="5782234"/>
            <a:ext cx="1030313" cy="871804"/>
          </a:xfrm>
          <a:prstGeom prst="rect">
            <a:avLst/>
          </a:prstGeom>
        </p:spPr>
      </p:pic>
    </p:spTree>
    <p:extLst>
      <p:ext uri="{BB962C8B-B14F-4D97-AF65-F5344CB8AC3E}">
        <p14:creationId xmlns:p14="http://schemas.microsoft.com/office/powerpoint/2010/main" val="2631548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rgbClr val="FF0000"/>
                </a:solidFill>
              </a:rPr>
              <a:t>BEDANKT VOOR JULLIE AANDACHT</a:t>
            </a:r>
            <a:br>
              <a:rPr lang="nl-NL" b="1" dirty="0">
                <a:solidFill>
                  <a:srgbClr val="FF0000"/>
                </a:solidFill>
              </a:rPr>
            </a:br>
            <a:endParaRPr lang="nl-NL" b="1" dirty="0">
              <a:solidFill>
                <a:srgbClr val="FF0000"/>
              </a:solidFill>
            </a:endParaRPr>
          </a:p>
        </p:txBody>
      </p:sp>
      <p:sp>
        <p:nvSpPr>
          <p:cNvPr id="3" name="Tijdelijke aanduiding voor inhoud 2"/>
          <p:cNvSpPr>
            <a:spLocks noGrp="1"/>
          </p:cNvSpPr>
          <p:nvPr>
            <p:ph idx="1"/>
          </p:nvPr>
        </p:nvSpPr>
        <p:spPr/>
        <p:txBody>
          <a:bodyPr/>
          <a:lstStyle/>
          <a:p>
            <a:r>
              <a:rPr lang="nl-NL" dirty="0"/>
              <a:t>Vul het evaluatieformulier in, papier of online</a:t>
            </a:r>
          </a:p>
          <a:p>
            <a:r>
              <a:rPr lang="nl-NL" dirty="0"/>
              <a:t>Welke workshop zouden jullie willen krijgen?</a:t>
            </a:r>
          </a:p>
          <a:p>
            <a:endParaRPr lang="nl-NL" dirty="0"/>
          </a:p>
          <a:p>
            <a:r>
              <a:rPr lang="nl-NL" dirty="0"/>
              <a:t>Zie voor informatie en workshop verslagen</a:t>
            </a:r>
          </a:p>
          <a:p>
            <a:endParaRPr lang="nl-NL" dirty="0"/>
          </a:p>
          <a:p>
            <a:r>
              <a:rPr lang="nl-NL" sz="3200" b="1" dirty="0">
                <a:hlinkClick r:id="rId2"/>
              </a:rPr>
              <a:t>www.bestuurderscentraal.nl</a:t>
            </a:r>
            <a:endParaRPr lang="nl-NL" sz="3200" b="1" dirty="0"/>
          </a:p>
          <a:p>
            <a:endParaRPr lang="nl-NL" sz="3200" b="1" dirty="0"/>
          </a:p>
          <a:p>
            <a:endParaRPr lang="nl-NL" dirty="0"/>
          </a:p>
        </p:txBody>
      </p:sp>
      <p:pic>
        <p:nvPicPr>
          <p:cNvPr id="4" name="Afbeelding 3"/>
          <p:cNvPicPr>
            <a:picLocks noChangeAspect="1"/>
          </p:cNvPicPr>
          <p:nvPr/>
        </p:nvPicPr>
        <p:blipFill>
          <a:blip r:embed="rId3"/>
          <a:stretch>
            <a:fillRect/>
          </a:stretch>
        </p:blipFill>
        <p:spPr>
          <a:xfrm>
            <a:off x="9090526" y="4356703"/>
            <a:ext cx="2151215" cy="1820260"/>
          </a:xfrm>
          <a:prstGeom prst="rect">
            <a:avLst/>
          </a:prstGeom>
        </p:spPr>
      </p:pic>
    </p:spTree>
    <p:extLst>
      <p:ext uri="{BB962C8B-B14F-4D97-AF65-F5344CB8AC3E}">
        <p14:creationId xmlns:p14="http://schemas.microsoft.com/office/powerpoint/2010/main" val="2937349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b="1" dirty="0"/>
              <a:t>FONDSEN </a:t>
            </a:r>
          </a:p>
        </p:txBody>
      </p:sp>
      <p:pic>
        <p:nvPicPr>
          <p:cNvPr id="4" name="Tijdelijke aanduiding voor inhoud 3"/>
          <p:cNvPicPr>
            <a:picLocks noGrp="1" noChangeAspect="1"/>
          </p:cNvPicPr>
          <p:nvPr>
            <p:ph idx="1"/>
          </p:nvPr>
        </p:nvPicPr>
        <p:blipFill>
          <a:blip r:embed="rId2"/>
          <a:stretch>
            <a:fillRect/>
          </a:stretch>
        </p:blipFill>
        <p:spPr>
          <a:xfrm>
            <a:off x="9860126" y="4864608"/>
            <a:ext cx="1924654" cy="1620935"/>
          </a:xfrm>
          <a:prstGeom prst="rect">
            <a:avLst/>
          </a:prstGeom>
        </p:spPr>
      </p:pic>
      <p:sp>
        <p:nvSpPr>
          <p:cNvPr id="6" name="Tekstvak 5"/>
          <p:cNvSpPr txBox="1"/>
          <p:nvPr/>
        </p:nvSpPr>
        <p:spPr>
          <a:xfrm>
            <a:off x="838200" y="1847088"/>
            <a:ext cx="8250936" cy="4154984"/>
          </a:xfrm>
          <a:prstGeom prst="rect">
            <a:avLst/>
          </a:prstGeom>
          <a:noFill/>
        </p:spPr>
        <p:txBody>
          <a:bodyPr wrap="square" rtlCol="0">
            <a:spAutoFit/>
          </a:bodyPr>
          <a:lstStyle/>
          <a:p>
            <a:r>
              <a:rPr lang="nl-NL" sz="2400" b="1" dirty="0"/>
              <a:t>Welke fondsen zijn voor jullie?</a:t>
            </a:r>
          </a:p>
          <a:p>
            <a:endParaRPr lang="nl-NL" sz="2400" b="1" dirty="0"/>
          </a:p>
          <a:p>
            <a:r>
              <a:rPr lang="nl-NL" sz="2400" b="1" dirty="0"/>
              <a:t>Hoe werkt een aanvraag?</a:t>
            </a:r>
          </a:p>
          <a:p>
            <a:endParaRPr lang="nl-NL" sz="2400" b="1" dirty="0"/>
          </a:p>
          <a:p>
            <a:r>
              <a:rPr lang="nl-NL" sz="2400" b="1" dirty="0"/>
              <a:t>Kun je twee of drie fondsen vragen voor een project?</a:t>
            </a:r>
          </a:p>
          <a:p>
            <a:endParaRPr lang="nl-NL" sz="2400" b="1" dirty="0"/>
          </a:p>
          <a:p>
            <a:r>
              <a:rPr lang="nl-NL" sz="2400" b="1" dirty="0"/>
              <a:t>Hoeveel kans op slagen is er?</a:t>
            </a:r>
          </a:p>
          <a:p>
            <a:endParaRPr lang="nl-NL" sz="2400" b="1" dirty="0"/>
          </a:p>
          <a:p>
            <a:r>
              <a:rPr lang="nl-NL" sz="2400" b="1" dirty="0"/>
              <a:t>Hoe maak je contact met een fonds en op welk moment?</a:t>
            </a:r>
          </a:p>
          <a:p>
            <a:endParaRPr lang="nl-NL" sz="2400" dirty="0"/>
          </a:p>
          <a:p>
            <a:r>
              <a:rPr lang="nl-NL" sz="2400" dirty="0"/>
              <a:t> </a:t>
            </a:r>
          </a:p>
        </p:txBody>
      </p:sp>
    </p:spTree>
    <p:extLst>
      <p:ext uri="{BB962C8B-B14F-4D97-AF65-F5344CB8AC3E}">
        <p14:creationId xmlns:p14="http://schemas.microsoft.com/office/powerpoint/2010/main" val="1308512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215721"/>
            <a:ext cx="10515600" cy="1325563"/>
          </a:xfrm>
        </p:spPr>
        <p:txBody>
          <a:bodyPr/>
          <a:lstStyle/>
          <a:p>
            <a:r>
              <a:rPr lang="nl-NL" b="1" dirty="0">
                <a:solidFill>
                  <a:srgbClr val="FF0000"/>
                </a:solidFill>
              </a:rPr>
              <a:t>Welke fondsen zijn er voor jullie? </a:t>
            </a:r>
          </a:p>
        </p:txBody>
      </p:sp>
      <p:sp>
        <p:nvSpPr>
          <p:cNvPr id="3" name="Tijdelijke aanduiding voor inhoud 2"/>
          <p:cNvSpPr>
            <a:spLocks noGrp="1"/>
          </p:cNvSpPr>
          <p:nvPr>
            <p:ph idx="1"/>
          </p:nvPr>
        </p:nvSpPr>
        <p:spPr>
          <a:xfrm>
            <a:off x="98758" y="2028222"/>
            <a:ext cx="7163246" cy="4614057"/>
          </a:xfrm>
        </p:spPr>
        <p:txBody>
          <a:bodyPr>
            <a:normAutofit/>
          </a:bodyPr>
          <a:lstStyle/>
          <a:p>
            <a:pPr marL="0" indent="0">
              <a:buNone/>
            </a:pPr>
            <a:endParaRPr lang="nl-NL" b="1" i="0" dirty="0">
              <a:solidFill>
                <a:srgbClr val="00B050"/>
              </a:solidFill>
              <a:effectLst/>
              <a:latin typeface="Bree SemiBold"/>
            </a:endParaRPr>
          </a:p>
          <a:p>
            <a:pPr marL="0" indent="0">
              <a:buNone/>
            </a:pPr>
            <a:endParaRPr lang="nl-NL" b="1" dirty="0">
              <a:solidFill>
                <a:srgbClr val="00B050"/>
              </a:solidFill>
              <a:latin typeface="Bree SemiBold"/>
            </a:endParaRPr>
          </a:p>
          <a:p>
            <a:pPr marL="0" indent="0">
              <a:buNone/>
            </a:pPr>
            <a:endParaRPr lang="nl-NL" b="1" i="0" dirty="0">
              <a:solidFill>
                <a:srgbClr val="00B050"/>
              </a:solidFill>
              <a:effectLst/>
              <a:latin typeface="Bree SemiBold"/>
            </a:endParaRPr>
          </a:p>
          <a:p>
            <a:pPr marL="0" indent="0">
              <a:buNone/>
            </a:pPr>
            <a:endParaRPr lang="nl-NL" b="1" dirty="0">
              <a:solidFill>
                <a:srgbClr val="00B050"/>
              </a:solidFill>
              <a:latin typeface="Bree SemiBold"/>
            </a:endParaRPr>
          </a:p>
          <a:p>
            <a:pPr marL="0" indent="0">
              <a:buNone/>
            </a:pPr>
            <a:endParaRPr lang="nl-NL" b="1" i="0" dirty="0">
              <a:solidFill>
                <a:srgbClr val="00B050"/>
              </a:solidFill>
              <a:effectLst/>
              <a:latin typeface="Bree SemiBold"/>
            </a:endParaRPr>
          </a:p>
          <a:p>
            <a:pPr marL="0" indent="0">
              <a:buNone/>
            </a:pPr>
            <a:endParaRPr lang="nl-NL" b="1" dirty="0">
              <a:solidFill>
                <a:srgbClr val="00B050"/>
              </a:solidFill>
              <a:latin typeface="Bree SemiBold"/>
            </a:endParaRPr>
          </a:p>
          <a:p>
            <a:pPr marL="0" indent="0">
              <a:buNone/>
            </a:pPr>
            <a:r>
              <a:rPr lang="nl-NL" b="1" i="0" dirty="0">
                <a:solidFill>
                  <a:srgbClr val="00B050"/>
                </a:solidFill>
                <a:effectLst/>
                <a:latin typeface="Bree SemiBold"/>
              </a:rPr>
              <a:t>Univé Buurtfonds</a:t>
            </a:r>
          </a:p>
          <a:p>
            <a:endParaRPr lang="nl-NL" dirty="0"/>
          </a:p>
        </p:txBody>
      </p:sp>
      <p:pic>
        <p:nvPicPr>
          <p:cNvPr id="7" name="Afbeelding 6" descr="Afbeelding met symbool, kroon, logo, embleem&#10;&#10;Door AI gegenereerde inhoud is mogelijk onjuist.">
            <a:extLst>
              <a:ext uri="{FF2B5EF4-FFF2-40B4-BE49-F238E27FC236}">
                <a16:creationId xmlns:a16="http://schemas.microsoft.com/office/drawing/2014/main" id="{49931DFF-91C0-B403-D068-06841FD55F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6981" y="2805999"/>
            <a:ext cx="3234690" cy="2058662"/>
          </a:xfrm>
          <a:prstGeom prst="rect">
            <a:avLst/>
          </a:prstGeom>
        </p:spPr>
      </p:pic>
      <p:pic>
        <p:nvPicPr>
          <p:cNvPr id="9" name="Afbeelding 8" descr="Afbeelding met logo, Graphics, tekst, symbool&#10;&#10;Door AI gegenereerde inhoud is mogelijk onjuist.">
            <a:extLst>
              <a:ext uri="{FF2B5EF4-FFF2-40B4-BE49-F238E27FC236}">
                <a16:creationId xmlns:a16="http://schemas.microsoft.com/office/drawing/2014/main" id="{75BEC410-A8DE-56F0-9F08-989B75F885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011" y="3036974"/>
            <a:ext cx="2503170" cy="1742206"/>
          </a:xfrm>
          <a:prstGeom prst="rect">
            <a:avLst/>
          </a:prstGeom>
        </p:spPr>
      </p:pic>
      <p:pic>
        <p:nvPicPr>
          <p:cNvPr id="11" name="Afbeelding 10" descr="Afbeelding met tekst, logo, Lettertype, vlag&#10;&#10;Door AI gegenereerde inhoud is mogelijk onjuist.">
            <a:extLst>
              <a:ext uri="{FF2B5EF4-FFF2-40B4-BE49-F238E27FC236}">
                <a16:creationId xmlns:a16="http://schemas.microsoft.com/office/drawing/2014/main" id="{B7496D0F-4A9F-559A-A2AF-3A38B01BE9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995" y="1799710"/>
            <a:ext cx="3002395" cy="1065366"/>
          </a:xfrm>
          <a:prstGeom prst="rect">
            <a:avLst/>
          </a:prstGeom>
        </p:spPr>
      </p:pic>
      <p:pic>
        <p:nvPicPr>
          <p:cNvPr id="13" name="Afbeelding 12" descr="Afbeelding met embleem, cirkel, munt, obvers&#10;&#10;Door AI gegenereerde inhoud is mogelijk onjuist.">
            <a:extLst>
              <a:ext uri="{FF2B5EF4-FFF2-40B4-BE49-F238E27FC236}">
                <a16:creationId xmlns:a16="http://schemas.microsoft.com/office/drawing/2014/main" id="{08164A6F-CF05-2A50-C1FC-D7AC656072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45926" y="4335250"/>
            <a:ext cx="2832527" cy="1971439"/>
          </a:xfrm>
          <a:prstGeom prst="rect">
            <a:avLst/>
          </a:prstGeom>
        </p:spPr>
      </p:pic>
      <p:pic>
        <p:nvPicPr>
          <p:cNvPr id="15" name="Afbeelding 14" descr="Afbeelding met sinaasappel, halloween, mandarijn, pompoen&#10;&#10;Door AI gegenereerde inhoud is mogelijk onjuist.">
            <a:extLst>
              <a:ext uri="{FF2B5EF4-FFF2-40B4-BE49-F238E27FC236}">
                <a16:creationId xmlns:a16="http://schemas.microsoft.com/office/drawing/2014/main" id="{1FF03C2E-773F-D121-3006-CA59454970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60716" y="1083329"/>
            <a:ext cx="2931284" cy="2040174"/>
          </a:xfrm>
          <a:prstGeom prst="rect">
            <a:avLst/>
          </a:prstGeom>
        </p:spPr>
      </p:pic>
      <p:pic>
        <p:nvPicPr>
          <p:cNvPr id="17" name="Afbeelding 16" descr="Afbeelding met Lettertype, Graphics, schermopname, tekst&#10;&#10;Door AI gegenereerde inhoud is mogelijk onjuist.">
            <a:extLst>
              <a:ext uri="{FF2B5EF4-FFF2-40B4-BE49-F238E27FC236}">
                <a16:creationId xmlns:a16="http://schemas.microsoft.com/office/drawing/2014/main" id="{ED8680A2-0005-11E6-DC62-90451A86002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58180" y="5100222"/>
            <a:ext cx="2887746" cy="808402"/>
          </a:xfrm>
          <a:prstGeom prst="rect">
            <a:avLst/>
          </a:prstGeom>
        </p:spPr>
      </p:pic>
      <p:pic>
        <p:nvPicPr>
          <p:cNvPr id="19" name="Afbeelding 18" descr="Afbeelding met tekst, Lettertype, Graphics, logo&#10;&#10;Door AI gegenereerde inhoud is mogelijk onjuist.">
            <a:extLst>
              <a:ext uri="{FF2B5EF4-FFF2-40B4-BE49-F238E27FC236}">
                <a16:creationId xmlns:a16="http://schemas.microsoft.com/office/drawing/2014/main" id="{71482D37-BB53-96BB-9ED6-B70A15FAC02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02053" y="3070951"/>
            <a:ext cx="2240020" cy="1559054"/>
          </a:xfrm>
          <a:prstGeom prst="rect">
            <a:avLst/>
          </a:prstGeom>
        </p:spPr>
      </p:pic>
      <p:pic>
        <p:nvPicPr>
          <p:cNvPr id="1028" name="Picture 4">
            <a:extLst>
              <a:ext uri="{FF2B5EF4-FFF2-40B4-BE49-F238E27FC236}">
                <a16:creationId xmlns:a16="http://schemas.microsoft.com/office/drawing/2014/main" id="{7B305DE8-9E76-A4AC-7D5D-2C089853AB9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98850" y="1083329"/>
            <a:ext cx="2786411" cy="193934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809DBE7E-B0BA-B214-C398-0ADED2BA959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58650" y="5656559"/>
            <a:ext cx="1476200" cy="83437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rofile for Kansfonds">
            <a:extLst>
              <a:ext uri="{FF2B5EF4-FFF2-40B4-BE49-F238E27FC236}">
                <a16:creationId xmlns:a16="http://schemas.microsoft.com/office/drawing/2014/main" id="{17EC7A1C-11AA-C9EA-07AE-A68B0E2FB22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86745" y="5146173"/>
            <a:ext cx="1128736" cy="106602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148F15A6-96DE-649B-F113-F23E50F4129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35095" y="1621296"/>
            <a:ext cx="1172482" cy="117248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Profile for Kansfonds">
            <a:extLst>
              <a:ext uri="{FF2B5EF4-FFF2-40B4-BE49-F238E27FC236}">
                <a16:creationId xmlns:a16="http://schemas.microsoft.com/office/drawing/2014/main" id="{ADEEBA49-988A-2A6F-B31E-EA9448BAC00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93726" y="5054522"/>
            <a:ext cx="1128736" cy="1066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167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rgbClr val="FF0000"/>
                </a:solidFill>
              </a:rPr>
              <a:t>Een projectplan en </a:t>
            </a:r>
            <a:br>
              <a:rPr lang="nl-NL" b="1" dirty="0">
                <a:solidFill>
                  <a:srgbClr val="FF0000"/>
                </a:solidFill>
              </a:rPr>
            </a:br>
            <a:r>
              <a:rPr lang="nl-NL" b="1" dirty="0">
                <a:solidFill>
                  <a:srgbClr val="FF0000"/>
                </a:solidFill>
              </a:rPr>
              <a:t>projectaanvraag zijn bijna gelijk.</a:t>
            </a:r>
          </a:p>
        </p:txBody>
      </p:sp>
      <p:pic>
        <p:nvPicPr>
          <p:cNvPr id="4" name="Tijdelijke aanduiding voor inhoud 3"/>
          <p:cNvPicPr>
            <a:picLocks noGrp="1" noChangeAspect="1"/>
          </p:cNvPicPr>
          <p:nvPr>
            <p:ph idx="1"/>
          </p:nvPr>
        </p:nvPicPr>
        <p:blipFill>
          <a:blip r:embed="rId2"/>
          <a:stretch>
            <a:fillRect/>
          </a:stretch>
        </p:blipFill>
        <p:spPr>
          <a:xfrm>
            <a:off x="10805006" y="5353999"/>
            <a:ext cx="1386994" cy="1168120"/>
          </a:xfrm>
          <a:prstGeom prst="rect">
            <a:avLst/>
          </a:prstGeom>
        </p:spPr>
      </p:pic>
      <p:sp>
        <p:nvSpPr>
          <p:cNvPr id="5" name="Tekstvak 4"/>
          <p:cNvSpPr txBox="1"/>
          <p:nvPr/>
        </p:nvSpPr>
        <p:spPr>
          <a:xfrm>
            <a:off x="838200" y="2084832"/>
            <a:ext cx="10515600" cy="3293209"/>
          </a:xfrm>
          <a:prstGeom prst="rect">
            <a:avLst/>
          </a:prstGeom>
          <a:noFill/>
        </p:spPr>
        <p:txBody>
          <a:bodyPr wrap="square" rtlCol="0">
            <a:spAutoFit/>
          </a:bodyPr>
          <a:lstStyle/>
          <a:p>
            <a:r>
              <a:rPr lang="nl-NL" sz="2800" b="1" dirty="0"/>
              <a:t>Alles wat een fonds je vraagt moet ook in je projectplan komen.</a:t>
            </a:r>
          </a:p>
          <a:p>
            <a:r>
              <a:rPr lang="nl-NL" sz="2800" b="1" dirty="0"/>
              <a:t>Alles wat in je projectplan staat vraagt het fonds ook.</a:t>
            </a:r>
          </a:p>
          <a:p>
            <a:endParaRPr lang="nl-NL" sz="2800" b="1" dirty="0"/>
          </a:p>
          <a:p>
            <a:endParaRPr lang="nl-NL" dirty="0"/>
          </a:p>
          <a:p>
            <a:endParaRPr lang="nl-NL" dirty="0"/>
          </a:p>
          <a:p>
            <a:endParaRPr lang="nl-NL" dirty="0"/>
          </a:p>
          <a:p>
            <a:r>
              <a:rPr lang="nl-NL" sz="2800" b="1" dirty="0"/>
              <a:t>DUS:</a:t>
            </a:r>
          </a:p>
          <a:p>
            <a:r>
              <a:rPr lang="nl-NL" sz="2400" b="1" dirty="0"/>
              <a:t>Maak eerst een projectplan, zoek dan pas naar het bijbehorende fonds.</a:t>
            </a:r>
          </a:p>
          <a:p>
            <a:endParaRPr lang="nl-NL" dirty="0"/>
          </a:p>
        </p:txBody>
      </p:sp>
    </p:spTree>
    <p:extLst>
      <p:ext uri="{BB962C8B-B14F-4D97-AF65-F5344CB8AC3E}">
        <p14:creationId xmlns:p14="http://schemas.microsoft.com/office/powerpoint/2010/main" val="1516904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8E6EA9-FDE2-2AB1-FF40-65A5D412C945}"/>
              </a:ext>
            </a:extLst>
          </p:cNvPr>
          <p:cNvSpPr>
            <a:spLocks noGrp="1"/>
          </p:cNvSpPr>
          <p:nvPr>
            <p:ph type="title"/>
          </p:nvPr>
        </p:nvSpPr>
        <p:spPr/>
        <p:txBody>
          <a:bodyPr/>
          <a:lstStyle/>
          <a:p>
            <a:r>
              <a:rPr lang="nl-NL" b="1" dirty="0">
                <a:solidFill>
                  <a:srgbClr val="FF0000"/>
                </a:solidFill>
              </a:rPr>
              <a:t>Hoe ziet een projectplan er uit?</a:t>
            </a:r>
          </a:p>
        </p:txBody>
      </p:sp>
      <p:sp>
        <p:nvSpPr>
          <p:cNvPr id="3" name="Tijdelijke aanduiding voor inhoud 2">
            <a:extLst>
              <a:ext uri="{FF2B5EF4-FFF2-40B4-BE49-F238E27FC236}">
                <a16:creationId xmlns:a16="http://schemas.microsoft.com/office/drawing/2014/main" id="{8698D476-6353-E2B8-478D-74B9D4D2475E}"/>
              </a:ext>
            </a:extLst>
          </p:cNvPr>
          <p:cNvSpPr>
            <a:spLocks noGrp="1"/>
          </p:cNvSpPr>
          <p:nvPr>
            <p:ph idx="1"/>
          </p:nvPr>
        </p:nvSpPr>
        <p:spPr>
          <a:xfrm>
            <a:off x="838200" y="1242647"/>
            <a:ext cx="10515600" cy="5615354"/>
          </a:xfrm>
        </p:spPr>
        <p:txBody>
          <a:bodyPr>
            <a:normAutofit fontScale="92500" lnSpcReduction="20000"/>
          </a:bodyPr>
          <a:lstStyle/>
          <a:p>
            <a:pPr marL="0" indent="0">
              <a:lnSpc>
                <a:spcPct val="115000"/>
              </a:lnSpc>
              <a:buNone/>
            </a:pP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nl-NL" sz="2400" b="1" kern="100" dirty="0">
                <a:effectLst/>
                <a:latin typeface="Calibri" panose="020F0502020204030204" pitchFamily="34" charset="0"/>
                <a:ea typeface="Calibri" panose="020F0502020204030204" pitchFamily="34" charset="0"/>
                <a:cs typeface="Times New Roman" panose="02020603050405020304" pitchFamily="18" charset="0"/>
              </a:rPr>
              <a:t>Inleiding</a:t>
            </a:r>
          </a:p>
          <a:p>
            <a:pPr marL="342900" lvl="0" indent="-342900">
              <a:lnSpc>
                <a:spcPct val="115000"/>
              </a:lnSpc>
              <a:buFont typeface="+mj-lt"/>
              <a:buAutoNum type="arabicPeriod"/>
            </a:pPr>
            <a:r>
              <a:rPr lang="nl-NL" sz="2400" b="1" kern="100" dirty="0">
                <a:effectLst/>
                <a:latin typeface="Calibri" panose="020F0502020204030204" pitchFamily="34" charset="0"/>
                <a:ea typeface="Calibri" panose="020F0502020204030204" pitchFamily="34" charset="0"/>
                <a:cs typeface="Times New Roman" panose="02020603050405020304" pitchFamily="18" charset="0"/>
              </a:rPr>
              <a:t>Aanleiding </a:t>
            </a:r>
          </a:p>
          <a:p>
            <a:pPr marL="342900" lvl="0" indent="-342900">
              <a:lnSpc>
                <a:spcPct val="115000"/>
              </a:lnSpc>
              <a:buFont typeface="+mj-lt"/>
              <a:buAutoNum type="arabicPeriod"/>
            </a:pPr>
            <a:r>
              <a:rPr lang="nl-NL" sz="2400" b="1" kern="100" dirty="0">
                <a:effectLst/>
                <a:latin typeface="Calibri" panose="020F0502020204030204" pitchFamily="34" charset="0"/>
                <a:ea typeface="Calibri" panose="020F0502020204030204" pitchFamily="34" charset="0"/>
                <a:cs typeface="Times New Roman" panose="02020603050405020304" pitchFamily="18" charset="0"/>
              </a:rPr>
              <a:t>Doelstelling (met resultaat en effecten)</a:t>
            </a:r>
          </a:p>
          <a:p>
            <a:pPr marL="342900" lvl="0" indent="-342900">
              <a:lnSpc>
                <a:spcPct val="115000"/>
              </a:lnSpc>
              <a:buFont typeface="+mj-lt"/>
              <a:buAutoNum type="arabicPeriod"/>
            </a:pPr>
            <a:r>
              <a:rPr lang="nl-NL" sz="2400" b="1" kern="100" dirty="0">
                <a:effectLst/>
                <a:latin typeface="Calibri" panose="020F0502020204030204" pitchFamily="34" charset="0"/>
                <a:ea typeface="Calibri" panose="020F0502020204030204" pitchFamily="34" charset="0"/>
                <a:cs typeface="Times New Roman" panose="02020603050405020304" pitchFamily="18" charset="0"/>
              </a:rPr>
              <a:t>Doelgroep</a:t>
            </a:r>
          </a:p>
          <a:p>
            <a:pPr marL="342900" lvl="0" indent="-342900">
              <a:lnSpc>
                <a:spcPct val="115000"/>
              </a:lnSpc>
              <a:buFont typeface="+mj-lt"/>
              <a:buAutoNum type="arabicPeriod"/>
            </a:pPr>
            <a:r>
              <a:rPr lang="nl-NL" sz="2400" b="1" kern="100" dirty="0">
                <a:effectLst/>
                <a:latin typeface="Calibri" panose="020F0502020204030204" pitchFamily="34" charset="0"/>
                <a:ea typeface="Calibri" panose="020F0502020204030204" pitchFamily="34" charset="0"/>
                <a:cs typeface="Times New Roman" panose="02020603050405020304" pitchFamily="18" charset="0"/>
              </a:rPr>
              <a:t>Beschrijving/inhoud van het project</a:t>
            </a:r>
          </a:p>
          <a:p>
            <a:pPr marL="342900" lvl="0" indent="-342900">
              <a:lnSpc>
                <a:spcPct val="115000"/>
              </a:lnSpc>
              <a:buFont typeface="+mj-lt"/>
              <a:buAutoNum type="arabicPeriod"/>
            </a:pPr>
            <a:r>
              <a:rPr lang="nl-NL" sz="2400" b="1" kern="100" dirty="0">
                <a:effectLst/>
                <a:latin typeface="Calibri" panose="020F0502020204030204" pitchFamily="34" charset="0"/>
                <a:ea typeface="Calibri" panose="020F0502020204030204" pitchFamily="34" charset="0"/>
                <a:cs typeface="Times New Roman" panose="02020603050405020304" pitchFamily="18" charset="0"/>
              </a:rPr>
              <a:t>Uitvoering (projectorganisatie, taakverdeling, samenwerking met derden) </a:t>
            </a:r>
          </a:p>
          <a:p>
            <a:pPr marL="342900" lvl="0" indent="-342900">
              <a:lnSpc>
                <a:spcPct val="115000"/>
              </a:lnSpc>
              <a:buFont typeface="+mj-lt"/>
              <a:buAutoNum type="arabicPeriod"/>
            </a:pPr>
            <a:r>
              <a:rPr lang="nl-NL" sz="2400" b="1" kern="100" dirty="0">
                <a:effectLst/>
                <a:latin typeface="Calibri" panose="020F0502020204030204" pitchFamily="34" charset="0"/>
                <a:ea typeface="Calibri" panose="020F0502020204030204" pitchFamily="34" charset="0"/>
                <a:cs typeface="Times New Roman" panose="02020603050405020304" pitchFamily="18" charset="0"/>
              </a:rPr>
              <a:t>Tijdsplan </a:t>
            </a:r>
          </a:p>
          <a:p>
            <a:pPr marL="342900" lvl="0" indent="-342900">
              <a:lnSpc>
                <a:spcPct val="115000"/>
              </a:lnSpc>
              <a:buFont typeface="+mj-lt"/>
              <a:buAutoNum type="arabicPeriod"/>
            </a:pPr>
            <a:r>
              <a:rPr lang="nl-NL" sz="2400" b="1" kern="100" dirty="0">
                <a:effectLst/>
                <a:latin typeface="Calibri" panose="020F0502020204030204" pitchFamily="34" charset="0"/>
                <a:ea typeface="Calibri" panose="020F0502020204030204" pitchFamily="34" charset="0"/>
                <a:cs typeface="Times New Roman" panose="02020603050405020304" pitchFamily="18" charset="0"/>
              </a:rPr>
              <a:t>Risicoanalyse </a:t>
            </a:r>
          </a:p>
          <a:p>
            <a:pPr marL="342900" lvl="0" indent="-342900">
              <a:lnSpc>
                <a:spcPct val="115000"/>
              </a:lnSpc>
              <a:buFont typeface="+mj-lt"/>
              <a:buAutoNum type="arabicPeriod"/>
            </a:pPr>
            <a:r>
              <a:rPr lang="nl-NL" sz="2400" b="1" kern="100" dirty="0">
                <a:effectLst/>
                <a:latin typeface="Calibri" panose="020F0502020204030204" pitchFamily="34" charset="0"/>
                <a:ea typeface="Calibri" panose="020F0502020204030204" pitchFamily="34" charset="0"/>
                <a:cs typeface="Times New Roman" panose="02020603050405020304" pitchFamily="18" charset="0"/>
              </a:rPr>
              <a:t>Communicatie </a:t>
            </a:r>
          </a:p>
          <a:p>
            <a:pPr marL="342900" lvl="0" indent="-342900">
              <a:lnSpc>
                <a:spcPct val="115000"/>
              </a:lnSpc>
              <a:buFont typeface="+mj-lt"/>
              <a:buAutoNum type="arabicPeriod"/>
            </a:pPr>
            <a:r>
              <a:rPr lang="nl-NL" sz="2400" b="1" kern="100" dirty="0">
                <a:effectLst/>
                <a:latin typeface="Calibri" panose="020F0502020204030204" pitchFamily="34" charset="0"/>
                <a:ea typeface="Calibri" panose="020F0502020204030204" pitchFamily="34" charset="0"/>
                <a:cs typeface="Times New Roman" panose="02020603050405020304" pitchFamily="18" charset="0"/>
              </a:rPr>
              <a:t>Financiën (beschrijving op hoofdlijnen)</a:t>
            </a:r>
          </a:p>
          <a:p>
            <a:pPr marL="342900" lvl="0" indent="-342900">
              <a:lnSpc>
                <a:spcPct val="115000"/>
              </a:lnSpc>
              <a:buFont typeface="+mj-lt"/>
              <a:buAutoNum type="arabicPeriod"/>
            </a:pPr>
            <a:r>
              <a:rPr lang="nl-NL" sz="2400" b="1" kern="100" dirty="0">
                <a:effectLst/>
                <a:latin typeface="Calibri" panose="020F0502020204030204" pitchFamily="34" charset="0"/>
                <a:ea typeface="Calibri" panose="020F0502020204030204" pitchFamily="34" charset="0"/>
                <a:cs typeface="Times New Roman" panose="02020603050405020304" pitchFamily="18" charset="0"/>
              </a:rPr>
              <a:t>Evaluatie </a:t>
            </a:r>
          </a:p>
          <a:p>
            <a:endParaRPr lang="nl-NL" dirty="0"/>
          </a:p>
        </p:txBody>
      </p:sp>
    </p:spTree>
    <p:extLst>
      <p:ext uri="{BB962C8B-B14F-4D97-AF65-F5344CB8AC3E}">
        <p14:creationId xmlns:p14="http://schemas.microsoft.com/office/powerpoint/2010/main" val="3791348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t>ZES FASEN VAN IEDER PROJECT</a:t>
            </a:r>
          </a:p>
        </p:txBody>
      </p:sp>
      <p:pic>
        <p:nvPicPr>
          <p:cNvPr id="4" name="Tijdelijke aanduiding voor inhoud 3"/>
          <p:cNvPicPr>
            <a:picLocks noGrp="1" noChangeAspect="1"/>
          </p:cNvPicPr>
          <p:nvPr>
            <p:ph idx="1"/>
          </p:nvPr>
        </p:nvPicPr>
        <p:blipFill>
          <a:blip r:embed="rId2"/>
          <a:stretch>
            <a:fillRect/>
          </a:stretch>
        </p:blipFill>
        <p:spPr>
          <a:xfrm>
            <a:off x="838199" y="1556682"/>
            <a:ext cx="9511887" cy="5301318"/>
          </a:xfrm>
          <a:prstGeom prst="rect">
            <a:avLst/>
          </a:prstGeom>
        </p:spPr>
      </p:pic>
      <p:sp>
        <p:nvSpPr>
          <p:cNvPr id="6" name="Ovaal 5"/>
          <p:cNvSpPr/>
          <p:nvPr/>
        </p:nvSpPr>
        <p:spPr>
          <a:xfrm>
            <a:off x="263768" y="1248508"/>
            <a:ext cx="4642339" cy="3657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450702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rgbClr val="FF0000"/>
                </a:solidFill>
              </a:rPr>
              <a:t>INITIATIEF   FASE</a:t>
            </a:r>
          </a:p>
        </p:txBody>
      </p:sp>
      <p:sp>
        <p:nvSpPr>
          <p:cNvPr id="3" name="Tijdelijke aanduiding voor inhoud 2"/>
          <p:cNvSpPr>
            <a:spLocks noGrp="1"/>
          </p:cNvSpPr>
          <p:nvPr>
            <p:ph idx="1"/>
          </p:nvPr>
        </p:nvSpPr>
        <p:spPr/>
        <p:txBody>
          <a:bodyPr>
            <a:normAutofit fontScale="85000" lnSpcReduction="20000"/>
          </a:bodyPr>
          <a:lstStyle/>
          <a:p>
            <a:r>
              <a:rPr lang="nl-NL" b="1" dirty="0"/>
              <a:t>Een actie, accommodatie, website, nieuw logo, jubilea, herdenking.</a:t>
            </a:r>
          </a:p>
          <a:p>
            <a:r>
              <a:rPr lang="nl-NL" b="1" dirty="0"/>
              <a:t>Zouden onze leden/inwoners dit willen en ook ondersteunen?</a:t>
            </a:r>
          </a:p>
          <a:p>
            <a:r>
              <a:rPr lang="nl-NL" b="1" dirty="0"/>
              <a:t>Wat is de meerwaarde voor onze vereniging of onze omgeving?</a:t>
            </a:r>
          </a:p>
          <a:p>
            <a:r>
              <a:rPr lang="nl-NL" b="1" dirty="0"/>
              <a:t>Je geld stroomt waar je liefde stroomt!</a:t>
            </a:r>
          </a:p>
          <a:p>
            <a:r>
              <a:rPr lang="nl-NL" b="1" dirty="0"/>
              <a:t>Kunnen wij rekenen op draagvlak?</a:t>
            </a:r>
          </a:p>
          <a:p>
            <a:r>
              <a:rPr lang="nl-NL" b="1" dirty="0"/>
              <a:t>Kunnen we dit zelf of hebben we externe hulp nodig, </a:t>
            </a:r>
          </a:p>
          <a:p>
            <a:pPr marL="0" indent="0">
              <a:buNone/>
            </a:pPr>
            <a:r>
              <a:rPr lang="nl-NL" b="1" dirty="0"/>
              <a:t>    bv van gemeente of bedrijfsleven.</a:t>
            </a:r>
          </a:p>
          <a:p>
            <a:r>
              <a:rPr lang="nl-NL" b="1" dirty="0"/>
              <a:t>Hoeveel tijd van begin tot eind. Denk ook aan het subsidie traject.</a:t>
            </a:r>
          </a:p>
          <a:p>
            <a:r>
              <a:rPr lang="nl-NL" b="1" dirty="0"/>
              <a:t>Hoeveel geld gaat het kosten? Schatting</a:t>
            </a:r>
          </a:p>
          <a:p>
            <a:r>
              <a:rPr lang="nl-NL" b="1" dirty="0"/>
              <a:t>Hoe gaan we betalen: eigen geld, subsidie, zelfwerkzaamheid, gift.</a:t>
            </a:r>
          </a:p>
          <a:p>
            <a:r>
              <a:rPr lang="nl-NL" b="1" dirty="0"/>
              <a:t>Hoe gaan we communiceren met onze achterban?</a:t>
            </a:r>
          </a:p>
          <a:p>
            <a:pPr marL="0" indent="0">
              <a:buNone/>
            </a:pPr>
            <a:endParaRPr lang="nl-NL" dirty="0"/>
          </a:p>
        </p:txBody>
      </p:sp>
      <p:pic>
        <p:nvPicPr>
          <p:cNvPr id="5" name="Tijdelijke aanduiding voor inhoud 3"/>
          <p:cNvPicPr>
            <a:picLocks noChangeAspect="1"/>
          </p:cNvPicPr>
          <p:nvPr/>
        </p:nvPicPr>
        <p:blipFill>
          <a:blip r:embed="rId2"/>
          <a:stretch>
            <a:fillRect/>
          </a:stretch>
        </p:blipFill>
        <p:spPr>
          <a:xfrm>
            <a:off x="10344220" y="5237003"/>
            <a:ext cx="1610215" cy="1356116"/>
          </a:xfrm>
          <a:prstGeom prst="rect">
            <a:avLst/>
          </a:prstGeom>
        </p:spPr>
      </p:pic>
    </p:spTree>
    <p:extLst>
      <p:ext uri="{BB962C8B-B14F-4D97-AF65-F5344CB8AC3E}">
        <p14:creationId xmlns:p14="http://schemas.microsoft.com/office/powerpoint/2010/main" val="2503497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rgbClr val="FF0000"/>
                </a:solidFill>
              </a:rPr>
              <a:t>OEFENING</a:t>
            </a:r>
          </a:p>
        </p:txBody>
      </p:sp>
      <p:sp>
        <p:nvSpPr>
          <p:cNvPr id="3" name="Tijdelijke aanduiding voor inhoud 2"/>
          <p:cNvSpPr>
            <a:spLocks noGrp="1"/>
          </p:cNvSpPr>
          <p:nvPr>
            <p:ph idx="1"/>
          </p:nvPr>
        </p:nvSpPr>
        <p:spPr/>
        <p:txBody>
          <a:bodyPr/>
          <a:lstStyle/>
          <a:p>
            <a:r>
              <a:rPr lang="nl-NL" dirty="0"/>
              <a:t>WELKE ACTIVITEIT WILLEN JULLIE DIT JAAR UITVOEREN?</a:t>
            </a:r>
          </a:p>
          <a:p>
            <a:endParaRPr lang="nl-NL" dirty="0"/>
          </a:p>
          <a:p>
            <a:r>
              <a:rPr lang="nl-NL" dirty="0"/>
              <a:t>Is jullie plan goedgekeurd door de leden en het bestuur?</a:t>
            </a:r>
          </a:p>
          <a:p>
            <a:r>
              <a:rPr lang="nl-NL" dirty="0"/>
              <a:t>Hoe verliep de presentatie van het idee in het dorp?</a:t>
            </a:r>
          </a:p>
          <a:p>
            <a:r>
              <a:rPr lang="nl-NL" dirty="0"/>
              <a:t>Geven de eerste verkenningen en inschattingen vertrouwen?</a:t>
            </a:r>
          </a:p>
          <a:p>
            <a:r>
              <a:rPr lang="nl-NL" dirty="0"/>
              <a:t>Kortom: is er draagvlak of stoppen we hier?</a:t>
            </a:r>
          </a:p>
          <a:p>
            <a:endParaRPr lang="nl-NL" dirty="0"/>
          </a:p>
        </p:txBody>
      </p:sp>
    </p:spTree>
    <p:extLst>
      <p:ext uri="{BB962C8B-B14F-4D97-AF65-F5344CB8AC3E}">
        <p14:creationId xmlns:p14="http://schemas.microsoft.com/office/powerpoint/2010/main" val="988714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rgbClr val="FF0000"/>
                </a:solidFill>
              </a:rPr>
              <a:t>DEFINITIE FASE</a:t>
            </a:r>
          </a:p>
        </p:txBody>
      </p:sp>
      <p:sp>
        <p:nvSpPr>
          <p:cNvPr id="3" name="Tijdelijke aanduiding voor inhoud 2"/>
          <p:cNvSpPr>
            <a:spLocks noGrp="1"/>
          </p:cNvSpPr>
          <p:nvPr>
            <p:ph idx="1"/>
          </p:nvPr>
        </p:nvSpPr>
        <p:spPr>
          <a:xfrm>
            <a:off x="685800" y="1573306"/>
            <a:ext cx="10668000" cy="4603657"/>
          </a:xfrm>
        </p:spPr>
        <p:txBody>
          <a:bodyPr>
            <a:normAutofit fontScale="92500" lnSpcReduction="10000"/>
          </a:bodyPr>
          <a:lstStyle/>
          <a:p>
            <a:pPr marL="0" indent="0">
              <a:buNone/>
            </a:pPr>
            <a:r>
              <a:rPr lang="nl-NL" b="1" dirty="0"/>
              <a:t>*  Leg uit waarom dit project gedaan wordt, doe dit zo SMART mogelijk (SMART=specifiek, meetbaar, aanwijsbaar, realistisch, tijdgebonden)</a:t>
            </a:r>
          </a:p>
          <a:p>
            <a:r>
              <a:rPr lang="nl-NL" b="1" dirty="0"/>
              <a:t>    Geef aan wat er opgeleverd gaat worden.</a:t>
            </a:r>
          </a:p>
          <a:p>
            <a:r>
              <a:rPr lang="nl-NL" b="1" dirty="0"/>
              <a:t>    Geef de belangrijkste grenzen aan van het project (wat gebeurt er dus niet)</a:t>
            </a:r>
          </a:p>
          <a:p>
            <a:endParaRPr lang="nl-NL" b="1" dirty="0"/>
          </a:p>
          <a:p>
            <a:r>
              <a:rPr lang="nl-NL" b="1" dirty="0"/>
              <a:t>Risicoanalyse</a:t>
            </a:r>
          </a:p>
          <a:p>
            <a:r>
              <a:rPr lang="nl-NL" b="1" dirty="0"/>
              <a:t>    Geef aan welke risico’s bekend zijn bij dit project. </a:t>
            </a:r>
          </a:p>
          <a:p>
            <a:r>
              <a:rPr lang="nl-NL" dirty="0"/>
              <a:t>Bv Vrijwilligers haken af, subsidie te klein, omgeving krijgt bezwaren, </a:t>
            </a:r>
          </a:p>
          <a:p>
            <a:r>
              <a:rPr lang="nl-NL" b="1" dirty="0"/>
              <a:t>Geef aan hoe omgegaan wordt met deze risico’s (vermijden, bestrijden, verzekeren, accepteren)</a:t>
            </a:r>
          </a:p>
          <a:p>
            <a:endParaRPr lang="nl-NL" dirty="0"/>
          </a:p>
        </p:txBody>
      </p:sp>
      <p:pic>
        <p:nvPicPr>
          <p:cNvPr id="5" name="Afbeelding 4"/>
          <p:cNvPicPr>
            <a:picLocks noChangeAspect="1"/>
          </p:cNvPicPr>
          <p:nvPr/>
        </p:nvPicPr>
        <p:blipFill>
          <a:blip r:embed="rId2"/>
          <a:stretch>
            <a:fillRect/>
          </a:stretch>
        </p:blipFill>
        <p:spPr>
          <a:xfrm>
            <a:off x="10767066" y="5778267"/>
            <a:ext cx="947276" cy="797391"/>
          </a:xfrm>
          <a:prstGeom prst="rect">
            <a:avLst/>
          </a:prstGeom>
        </p:spPr>
      </p:pic>
    </p:spTree>
    <p:extLst>
      <p:ext uri="{BB962C8B-B14F-4D97-AF65-F5344CB8AC3E}">
        <p14:creationId xmlns:p14="http://schemas.microsoft.com/office/powerpoint/2010/main" val="3814280996"/>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B16AEA6536536448575583B0A3BF508" ma:contentTypeVersion="12" ma:contentTypeDescription="Create a new document." ma:contentTypeScope="" ma:versionID="a8de12725898b5705eaa47b9a930cd77">
  <xsd:schema xmlns:xsd="http://www.w3.org/2001/XMLSchema" xmlns:xs="http://www.w3.org/2001/XMLSchema" xmlns:p="http://schemas.microsoft.com/office/2006/metadata/properties" xmlns:ns2="ce230ef7-bd8d-4ca1-aa5a-2e98c303c1b7" xmlns:ns3="68d74f69-c784-449a-b0db-a2f7f17409bb" targetNamespace="http://schemas.microsoft.com/office/2006/metadata/properties" ma:root="true" ma:fieldsID="d884e063df37d9554df0af7790592ce7" ns2:_="" ns3:_="">
    <xsd:import namespace="ce230ef7-bd8d-4ca1-aa5a-2e98c303c1b7"/>
    <xsd:import namespace="68d74f69-c784-449a-b0db-a2f7f17409b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230ef7-bd8d-4ca1-aa5a-2e98c303c1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3b4a98b-f262-4e70-bf7b-564f13baaa8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8d74f69-c784-449a-b0db-a2f7f17409b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aeca589-fb54-402d-bc91-9edbf0364bbf}" ma:internalName="TaxCatchAll" ma:showField="CatchAllData" ma:web="68d74f69-c784-449a-b0db-a2f7f17409b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e230ef7-bd8d-4ca1-aa5a-2e98c303c1b7">
      <Terms xmlns="http://schemas.microsoft.com/office/infopath/2007/PartnerControls"/>
    </lcf76f155ced4ddcb4097134ff3c332f>
    <TaxCatchAll xmlns="68d74f69-c784-449a-b0db-a2f7f17409bb" xsi:nil="true"/>
  </documentManagement>
</p:properties>
</file>

<file path=customXml/itemProps1.xml><?xml version="1.0" encoding="utf-8"?>
<ds:datastoreItem xmlns:ds="http://schemas.openxmlformats.org/officeDocument/2006/customXml" ds:itemID="{A8044FE4-4A9E-4696-BA95-ED1476AF46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230ef7-bd8d-4ca1-aa5a-2e98c303c1b7"/>
    <ds:schemaRef ds:uri="68d74f69-c784-449a-b0db-a2f7f17409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0931FC-4892-4AFD-86A3-D4E9056B0608}">
  <ds:schemaRefs>
    <ds:schemaRef ds:uri="http://schemas.microsoft.com/sharepoint/v3/contenttype/forms"/>
  </ds:schemaRefs>
</ds:datastoreItem>
</file>

<file path=customXml/itemProps3.xml><?xml version="1.0" encoding="utf-8"?>
<ds:datastoreItem xmlns:ds="http://schemas.openxmlformats.org/officeDocument/2006/customXml" ds:itemID="{1DE52D84-14E3-4A86-BE76-B6694B0BD441}">
  <ds:schemaRefs>
    <ds:schemaRef ds:uri="http://schemas.openxmlformats.org/package/2006/metadata/core-properties"/>
    <ds:schemaRef ds:uri="http://schemas.microsoft.com/office/2006/documentManagement/types"/>
    <ds:schemaRef ds:uri="http://purl.org/dc/dcmitype/"/>
    <ds:schemaRef ds:uri="68d74f69-c784-449a-b0db-a2f7f17409bb"/>
    <ds:schemaRef ds:uri="http://purl.org/dc/elements/1.1/"/>
    <ds:schemaRef ds:uri="http://purl.org/dc/terms/"/>
    <ds:schemaRef ds:uri="ce230ef7-bd8d-4ca1-aa5a-2e98c303c1b7"/>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114</TotalTime>
  <Words>665</Words>
  <Application>Microsoft Office PowerPoint</Application>
  <PresentationFormat>Breedbeeld</PresentationFormat>
  <Paragraphs>110</Paragraphs>
  <Slides>16</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16</vt:i4>
      </vt:variant>
    </vt:vector>
  </HeadingPairs>
  <TitlesOfParts>
    <vt:vector size="21" baseType="lpstr">
      <vt:lpstr>Arial</vt:lpstr>
      <vt:lpstr>Bree SemiBold</vt:lpstr>
      <vt:lpstr>Calibri</vt:lpstr>
      <vt:lpstr>Calibri Light</vt:lpstr>
      <vt:lpstr>Kantoorthema</vt:lpstr>
      <vt:lpstr>WELKOM bij de zesde workshop van SCALA bestuurscoaching  </vt:lpstr>
      <vt:lpstr>FONDSEN </vt:lpstr>
      <vt:lpstr>Welke fondsen zijn er voor jullie? </vt:lpstr>
      <vt:lpstr>Een projectplan en  projectaanvraag zijn bijna gelijk.</vt:lpstr>
      <vt:lpstr>Hoe ziet een projectplan er uit?</vt:lpstr>
      <vt:lpstr>ZES FASEN VAN IEDER PROJECT</vt:lpstr>
      <vt:lpstr>INITIATIEF   FASE</vt:lpstr>
      <vt:lpstr>OEFENING</vt:lpstr>
      <vt:lpstr>DEFINITIE FASE</vt:lpstr>
      <vt:lpstr>PAUZE</vt:lpstr>
      <vt:lpstr>PENNINGMEESTERSCHAP</vt:lpstr>
      <vt:lpstr>Project AOV: administratieve ondersteuning verenigingen</vt:lpstr>
      <vt:lpstr>Conscribo en Lise</vt:lpstr>
      <vt:lpstr>Wat hoeft niet meer?             Wat hoeft niet meer?  Bijhouden van de facturen Innen van de contributie Bijhouden van de financiële administratie Het maken van de jaarrekening Een overzicht voor de kascontrole Het maken van de begroting     </vt:lpstr>
      <vt:lpstr>Conscribo ledenlijst</vt:lpstr>
      <vt:lpstr>BEDANKT VOOR JULLIE AANDACHT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WELKOM bij de zesde workshop van SCALA bestuurscoaching  onderwerp:</dc:title>
  <dc:creator>Microsoft-account</dc:creator>
  <cp:lastModifiedBy>André Ponger</cp:lastModifiedBy>
  <cp:revision>17</cp:revision>
  <cp:lastPrinted>2025-03-06T08:56:05Z</cp:lastPrinted>
  <dcterms:created xsi:type="dcterms:W3CDTF">2025-02-26T20:28:47Z</dcterms:created>
  <dcterms:modified xsi:type="dcterms:W3CDTF">2025-03-07T15:15:20Z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0x010100BB16AEA6536536448575583B0A3BF508</vt:lpwstr>
  </property>
  <property fmtid="{D5CDD505-2E9C-101B-9397-08002B2CF9AE}" pid="3" name="MediaServiceImageTags">
    <vt:lpwstr/>
  </property>
</Properties>
</file>